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74" r:id="rId5"/>
    <p:sldId id="269" r:id="rId6"/>
    <p:sldId id="268" r:id="rId7"/>
    <p:sldId id="270" r:id="rId8"/>
    <p:sldId id="266" r:id="rId9"/>
    <p:sldId id="271" r:id="rId10"/>
    <p:sldId id="272" r:id="rId11"/>
    <p:sldId id="27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607" autoAdjust="0"/>
  </p:normalViewPr>
  <p:slideViewPr>
    <p:cSldViewPr>
      <p:cViewPr varScale="1">
        <p:scale>
          <a:sx n="101" d="100"/>
          <a:sy n="101" d="100"/>
        </p:scale>
        <p:origin x="-108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FBFF-15B0-423D-B3F5-0E39BB0986F2}" type="datetimeFigureOut">
              <a:rPr lang="en-US" smtClean="0"/>
              <a:pPr/>
              <a:t>6/26/2021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47859-C272-4323-B39C-C68040D8A3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FBFF-15B0-423D-B3F5-0E39BB0986F2}" type="datetimeFigureOut">
              <a:rPr lang="en-US" smtClean="0"/>
              <a:pPr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47859-C272-4323-B39C-C68040D8A3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FBFF-15B0-423D-B3F5-0E39BB0986F2}" type="datetimeFigureOut">
              <a:rPr lang="en-US" smtClean="0"/>
              <a:pPr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47859-C272-4323-B39C-C68040D8A3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FBFF-15B0-423D-B3F5-0E39BB0986F2}" type="datetimeFigureOut">
              <a:rPr lang="en-US" smtClean="0"/>
              <a:pPr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47859-C272-4323-B39C-C68040D8A3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FBFF-15B0-423D-B3F5-0E39BB0986F2}" type="datetimeFigureOut">
              <a:rPr lang="en-US" smtClean="0"/>
              <a:pPr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47859-C272-4323-B39C-C68040D8A3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FBFF-15B0-423D-B3F5-0E39BB0986F2}" type="datetimeFigureOut">
              <a:rPr lang="en-US" smtClean="0"/>
              <a:pPr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47859-C272-4323-B39C-C68040D8A3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FBFF-15B0-423D-B3F5-0E39BB0986F2}" type="datetimeFigureOut">
              <a:rPr lang="en-US" smtClean="0"/>
              <a:pPr/>
              <a:t>6/26/2021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47859-C272-4323-B39C-C68040D8A3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FBFF-15B0-423D-B3F5-0E39BB0986F2}" type="datetimeFigureOut">
              <a:rPr lang="en-US" smtClean="0"/>
              <a:pPr/>
              <a:t>6/26/2021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47859-C272-4323-B39C-C68040D8A3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FBFF-15B0-423D-B3F5-0E39BB0986F2}" type="datetimeFigureOut">
              <a:rPr lang="en-US" smtClean="0"/>
              <a:pPr/>
              <a:t>6/26/2021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47859-C272-4323-B39C-C68040D8A3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FBFF-15B0-423D-B3F5-0E39BB0986F2}" type="datetimeFigureOut">
              <a:rPr lang="en-US" smtClean="0"/>
              <a:pPr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47859-C272-4323-B39C-C68040D8A3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FBFF-15B0-423D-B3F5-0E39BB0986F2}" type="datetimeFigureOut">
              <a:rPr lang="en-US" smtClean="0"/>
              <a:pPr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D247859-C272-4323-B39C-C68040D8A3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91FBFF-15B0-423D-B3F5-0E39BB0986F2}" type="datetimeFigureOut">
              <a:rPr lang="en-US" smtClean="0"/>
              <a:pPr/>
              <a:t>6/26/2021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247859-C272-4323-B39C-C68040D8A38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Epidemiology of Vitamin D Deficiency and COVID-19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William B. Grant, PhD</a:t>
            </a:r>
          </a:p>
          <a:p>
            <a:r>
              <a:rPr lang="en-US" dirty="0" smtClean="0"/>
              <a:t>Sunlight, Nutrition and Health Research Center</a:t>
            </a:r>
          </a:p>
          <a:p>
            <a:r>
              <a:rPr lang="en-US" dirty="0" smtClean="0"/>
              <a:t>San </a:t>
            </a:r>
            <a:r>
              <a:rPr lang="en-US" dirty="0" smtClean="0"/>
              <a:t>Francisco</a:t>
            </a:r>
          </a:p>
          <a:p>
            <a:r>
              <a:rPr lang="en-US" dirty="0" smtClean="0"/>
              <a:t>www.sunarc.org</a:t>
            </a:r>
            <a:endParaRPr lang="en-US" dirty="0" smtClean="0"/>
          </a:p>
          <a:p>
            <a:r>
              <a:rPr lang="en-US" dirty="0" smtClean="0"/>
              <a:t>wbgrant@infionline.net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Observational studies find that vitamin D reduces risk of SARS-CoV-2 infection and progression to COVID-19 and that vitamin D or </a:t>
            </a:r>
            <a:r>
              <a:rPr lang="en-US" dirty="0" err="1" smtClean="0"/>
              <a:t>calcifediol</a:t>
            </a:r>
            <a:r>
              <a:rPr lang="en-US" dirty="0" smtClean="0"/>
              <a:t> [25(OH)D] supplementation reduces severity of and death from COVID-19.</a:t>
            </a:r>
          </a:p>
          <a:p>
            <a:r>
              <a:rPr lang="en-US" dirty="0" smtClean="0"/>
              <a:t>We are still waiting for randomized controlled trials demonstrating that vitamin D is useful for preventing and treating COVID-19. The medical system considers such trials the gold standard of proof.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Roadblocks to Acceptance of Vitamin D re COVID-19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order to obtain emergency use authorization for COVID-19 vaccines, the WHO and the USA Food and Drug Administration </a:t>
            </a:r>
            <a:r>
              <a:rPr lang="en-US" dirty="0" smtClean="0"/>
              <a:t>had to assert that no simple means were available to prevent or treat COVID-19. </a:t>
            </a:r>
            <a:endParaRPr lang="en-US" dirty="0" smtClean="0"/>
          </a:p>
          <a:p>
            <a:r>
              <a:rPr lang="en-US" dirty="0" smtClean="0"/>
              <a:t>In addition, </a:t>
            </a:r>
            <a:r>
              <a:rPr lang="en-US" dirty="0" smtClean="0"/>
              <a:t>Big </a:t>
            </a:r>
            <a:r>
              <a:rPr lang="en-US" dirty="0" err="1" smtClean="0"/>
              <a:t>Pharma</a:t>
            </a:r>
            <a:r>
              <a:rPr lang="en-US" dirty="0" smtClean="0"/>
              <a:t> has suppressed information regarding vitamin D </a:t>
            </a:r>
            <a:r>
              <a:rPr lang="en-US" dirty="0" smtClean="0"/>
              <a:t>in general in order to </a:t>
            </a:r>
            <a:r>
              <a:rPr lang="en-US" dirty="0" smtClean="0"/>
              <a:t>increase income and profit and protect COVID-19 vaccines using the Disinformation </a:t>
            </a:r>
            <a:r>
              <a:rPr lang="en-US" dirty="0" smtClean="0"/>
              <a:t>Playbook</a:t>
            </a:r>
            <a:r>
              <a:rPr lang="en-US" dirty="0" smtClean="0"/>
              <a:t>: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sz="2200" dirty="0" smtClean="0"/>
              <a:t>http://www.orthomolecular.org/resources/omns/v14n22.shtml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COVID-19 pandemic has ravished the world for over a year and a half, resulting </a:t>
            </a:r>
            <a:r>
              <a:rPr lang="en-US" dirty="0" smtClean="0"/>
              <a:t>in more than 181 </a:t>
            </a:r>
            <a:r>
              <a:rPr lang="en-US" dirty="0" smtClean="0"/>
              <a:t>million cases and </a:t>
            </a:r>
            <a:r>
              <a:rPr lang="en-US" dirty="0" smtClean="0"/>
              <a:t>3.9 </a:t>
            </a:r>
            <a:r>
              <a:rPr lang="en-US" dirty="0" smtClean="0"/>
              <a:t>million deaths as of June </a:t>
            </a:r>
            <a:r>
              <a:rPr lang="en-US" dirty="0" smtClean="0"/>
              <a:t>25</a:t>
            </a:r>
            <a:r>
              <a:rPr lang="en-US" dirty="0" smtClean="0"/>
              <a:t>, 2021 according to https://www.worldometers.info/coronavirus/</a:t>
            </a:r>
          </a:p>
          <a:p>
            <a:r>
              <a:rPr lang="en-US" dirty="0" smtClean="0"/>
              <a:t>T</a:t>
            </a:r>
            <a:r>
              <a:rPr lang="en-US" dirty="0" smtClean="0"/>
              <a:t>he </a:t>
            </a:r>
            <a:r>
              <a:rPr lang="en-US" dirty="0" smtClean="0"/>
              <a:t>economic damage due to lockdowns, etc., is much greater than estimated based solely on cases and deaths.</a:t>
            </a:r>
          </a:p>
          <a:p>
            <a:r>
              <a:rPr lang="en-US" dirty="0" smtClean="0"/>
              <a:t>Much of the losses due to COVID-19 could have been prevented through vitamin D supplementation.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SARS-CoV-2 positivity rates and circulating 25(OH)D levels in the total population, U.S.</a:t>
            </a:r>
            <a:endParaRPr lang="en-US" sz="32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362200"/>
            <a:ext cx="5598369" cy="3200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248400" y="2362200"/>
            <a:ext cx="2667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Based on tests for more </a:t>
            </a:r>
          </a:p>
          <a:p>
            <a:r>
              <a:rPr lang="en-US" dirty="0" smtClean="0"/>
              <a:t>than 190,000 patients from mid-March through mid-June 2020</a:t>
            </a:r>
          </a:p>
          <a:p>
            <a:r>
              <a:rPr lang="en-US" dirty="0" smtClean="0"/>
              <a:t>who had serum 25(OH)D tests within the past year by Quest Diagnostics. The 25(OH)D values were</a:t>
            </a:r>
          </a:p>
          <a:p>
            <a:r>
              <a:rPr lang="en-US" dirty="0" smtClean="0"/>
              <a:t> seasonally adjusted. 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76400" y="6172200"/>
            <a:ext cx="5259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Kaufman,… </a:t>
            </a:r>
            <a:r>
              <a:rPr lang="en-US" dirty="0" err="1" smtClean="0"/>
              <a:t>Holick</a:t>
            </a:r>
            <a:r>
              <a:rPr lang="en-US" dirty="0" smtClean="0"/>
              <a:t>, </a:t>
            </a:r>
            <a:r>
              <a:rPr lang="en-US" i="1" dirty="0" err="1" smtClean="0"/>
              <a:t>PLoS</a:t>
            </a:r>
            <a:r>
              <a:rPr lang="en-US" i="1" dirty="0" smtClean="0"/>
              <a:t> One</a:t>
            </a:r>
            <a:r>
              <a:rPr lang="en-US" dirty="0" smtClean="0"/>
              <a:t>. 2020;15(9):e0239252.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81600" y="5410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140 </a:t>
            </a:r>
          </a:p>
          <a:p>
            <a:r>
              <a:rPr lang="en-US" dirty="0" smtClean="0"/>
              <a:t>nmol/L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54102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 </a:t>
            </a:r>
          </a:p>
          <a:p>
            <a:r>
              <a:rPr lang="en-US" dirty="0" smtClean="0"/>
              <a:t>nmol/L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Effects of </a:t>
            </a:r>
            <a:r>
              <a:rPr lang="en-US" dirty="0" smtClean="0"/>
              <a:t>Race and Latitude on </a:t>
            </a:r>
            <a:r>
              <a:rPr lang="en-US" dirty="0" smtClean="0"/>
              <a:t>SARS-CoV-2 P</a:t>
            </a:r>
            <a:r>
              <a:rPr lang="en-US" dirty="0" smtClean="0"/>
              <a:t>ositivity vs. 25(OH)D</a:t>
            </a:r>
            <a:endParaRPr lang="en-US" dirty="0"/>
          </a:p>
        </p:txBody>
      </p:sp>
      <p:pic>
        <p:nvPicPr>
          <p:cNvPr id="4" name="Content Placeholder 3" descr="https://journals.plos.org/plosone/article/figure/image?size=large&amp;id=info:doi/10.1371/journal.pone.0239252.g002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057400"/>
            <a:ext cx="3632837" cy="438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419600" y="2209801"/>
            <a:ext cx="4724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findings for latitude were affected by different variants of SARS-CoV-2; the European variant in New York and surrounding states was much more infective than the Chinese variant in most of the country.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findings regarding race/ethnicity</a:t>
            </a:r>
          </a:p>
          <a:p>
            <a:r>
              <a:rPr lang="en-US" dirty="0" smtClean="0"/>
              <a:t>and seropositivity indicate that blacks </a:t>
            </a:r>
          </a:p>
          <a:p>
            <a:r>
              <a:rPr lang="en-US" dirty="0" smtClean="0"/>
              <a:t>and Hispanics have higher rates than </a:t>
            </a:r>
          </a:p>
          <a:p>
            <a:r>
              <a:rPr lang="en-US" dirty="0" smtClean="0"/>
              <a:t>whites primarily due to non-vitamin D </a:t>
            </a:r>
          </a:p>
          <a:p>
            <a:r>
              <a:rPr lang="en-US" dirty="0" smtClean="0"/>
              <a:t>effects. However, if blacks and Hispanics </a:t>
            </a:r>
          </a:p>
          <a:p>
            <a:r>
              <a:rPr lang="en-US" dirty="0" smtClean="0"/>
              <a:t>were to increase 25(OH)D concentrations </a:t>
            </a:r>
          </a:p>
          <a:p>
            <a:r>
              <a:rPr lang="en-US" dirty="0" smtClean="0"/>
              <a:t>by vitamin D supplementation, they </a:t>
            </a:r>
          </a:p>
          <a:p>
            <a:r>
              <a:rPr lang="en-US" dirty="0" smtClean="0"/>
              <a:t>could reduce seropositivity by about 30</a:t>
            </a:r>
            <a:r>
              <a:rPr lang="en-US" dirty="0" smtClean="0"/>
              <a:t>%.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Effect of Vitamin D </a:t>
            </a:r>
            <a:r>
              <a:rPr lang="en-US" sz="3600" dirty="0" smtClean="0"/>
              <a:t>Status </a:t>
            </a:r>
            <a:r>
              <a:rPr lang="en-US" sz="3600" dirty="0" smtClean="0"/>
              <a:t>and COVID-19 </a:t>
            </a:r>
            <a:r>
              <a:rPr lang="en-US" sz="3600" dirty="0" smtClean="0"/>
              <a:t>I</a:t>
            </a:r>
            <a:r>
              <a:rPr lang="en-US" sz="3600" dirty="0" smtClean="0"/>
              <a:t>ncidence from Observational </a:t>
            </a:r>
            <a:r>
              <a:rPr lang="en-US" sz="3600" dirty="0" smtClean="0"/>
              <a:t>S</a:t>
            </a:r>
            <a:r>
              <a:rPr lang="en-US" sz="3600" dirty="0" smtClean="0"/>
              <a:t>tudies</a:t>
            </a:r>
            <a:endParaRPr lang="en-US" sz="3600" dirty="0"/>
          </a:p>
        </p:txBody>
      </p:sp>
      <p:pic>
        <p:nvPicPr>
          <p:cNvPr id="4" name="Content Placeholder 3" descr="https://www.frontiersin.org/files/Articles/624559/fpubh-09-624559-HTML/image_m/fpubh-09-624559-g00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1" y="1905001"/>
            <a:ext cx="6400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61722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Teshome</a:t>
            </a:r>
            <a:r>
              <a:rPr lang="en-US" dirty="0" smtClean="0"/>
              <a:t> A, et al. Front Public Health. 2021 Mar 5;9:624559.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67600" y="1600200"/>
            <a:ext cx="152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Increased risk for vitamin D deficiency </a:t>
            </a:r>
          </a:p>
          <a:p>
            <a:r>
              <a:rPr lang="en-US" dirty="0" smtClean="0"/>
              <a:t>54%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81%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72%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Forest </a:t>
            </a:r>
            <a:r>
              <a:rPr lang="en-US" sz="3200" dirty="0" smtClean="0"/>
              <a:t>Plot </a:t>
            </a:r>
            <a:r>
              <a:rPr lang="en-US" sz="3200" dirty="0" smtClean="0"/>
              <a:t>S</a:t>
            </a:r>
            <a:r>
              <a:rPr lang="en-US" sz="3200" dirty="0" smtClean="0"/>
              <a:t>howing </a:t>
            </a:r>
            <a:r>
              <a:rPr lang="en-US" sz="3200" dirty="0" smtClean="0"/>
              <a:t>P</a:t>
            </a:r>
            <a:r>
              <a:rPr lang="en-US" sz="3200" dirty="0" smtClean="0"/>
              <a:t>ooled </a:t>
            </a:r>
            <a:r>
              <a:rPr lang="en-US" sz="3200" dirty="0" smtClean="0"/>
              <a:t>S</a:t>
            </a:r>
            <a:r>
              <a:rPr lang="en-US" sz="3200" dirty="0" smtClean="0"/>
              <a:t>ummary </a:t>
            </a:r>
            <a:r>
              <a:rPr lang="en-US" sz="3200" dirty="0" smtClean="0"/>
              <a:t>for the </a:t>
            </a:r>
            <a:r>
              <a:rPr lang="en-US" sz="3200" dirty="0" smtClean="0"/>
              <a:t>Proportion </a:t>
            </a:r>
            <a:r>
              <a:rPr lang="en-US" sz="3200" dirty="0" smtClean="0"/>
              <a:t>of </a:t>
            </a:r>
            <a:r>
              <a:rPr lang="en-US" sz="3200" dirty="0" err="1" smtClean="0"/>
              <a:t>C</a:t>
            </a:r>
            <a:r>
              <a:rPr lang="en-US" sz="3200" dirty="0" err="1" smtClean="0"/>
              <a:t>omorbidities</a:t>
            </a:r>
            <a:r>
              <a:rPr lang="en-US" sz="3200" dirty="0" smtClean="0"/>
              <a:t> and Risk of COVID-19</a:t>
            </a:r>
            <a:endParaRPr lang="en-US" sz="3200" dirty="0"/>
          </a:p>
        </p:txBody>
      </p:sp>
      <p:pic>
        <p:nvPicPr>
          <p:cNvPr id="4" name="Content Placeholder 3" descr="image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057400"/>
            <a:ext cx="388500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24400" y="2438400"/>
            <a:ext cx="4419600" cy="412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Both"/>
            </a:pPr>
            <a:r>
              <a:rPr lang="en-US" dirty="0" smtClean="0"/>
              <a:t>Congestive heart failure. </a:t>
            </a:r>
          </a:p>
          <a:p>
            <a:pPr marL="342900" indent="-342900">
              <a:buAutoNum type="alphaUcParenBoth"/>
            </a:pPr>
            <a:endParaRPr lang="en-US" dirty="0" smtClean="0"/>
          </a:p>
          <a:p>
            <a:pPr marL="342900" indent="-342900">
              <a:buAutoNum type="alphaUcParenBoth"/>
            </a:pPr>
            <a:endParaRPr lang="en-US" dirty="0" smtClean="0"/>
          </a:p>
          <a:p>
            <a:pPr marL="342900" indent="-342900">
              <a:buAutoNum type="alphaUcParenBoth"/>
            </a:pPr>
            <a:r>
              <a:rPr lang="en-US" dirty="0" smtClean="0"/>
              <a:t>Diabetes mellitus. </a:t>
            </a:r>
          </a:p>
          <a:p>
            <a:pPr marL="342900" indent="-342900">
              <a:buAutoNum type="alphaUcParenBoth"/>
            </a:pPr>
            <a:endParaRPr lang="en-US" dirty="0" smtClean="0"/>
          </a:p>
          <a:p>
            <a:pPr marL="342900" indent="-342900">
              <a:buAutoNum type="alphaUcParenBoth"/>
            </a:pPr>
            <a:endParaRPr lang="en-US" dirty="0" smtClean="0"/>
          </a:p>
          <a:p>
            <a:pPr marL="342900" indent="-342900">
              <a:buAutoNum type="alphaUcParenBoth"/>
            </a:pPr>
            <a:endParaRPr lang="en-US" dirty="0" smtClean="0"/>
          </a:p>
          <a:p>
            <a:pPr marL="342900" indent="-342900">
              <a:buAutoNum type="alphaUcParenBoth"/>
            </a:pPr>
            <a:r>
              <a:rPr lang="en-US" dirty="0" smtClean="0"/>
              <a:t>Hypertension. </a:t>
            </a:r>
          </a:p>
          <a:p>
            <a:pPr marL="342900" indent="-342900">
              <a:buAutoNum type="alphaUcParenBoth"/>
            </a:pPr>
            <a:endParaRPr lang="en-US" dirty="0" smtClean="0"/>
          </a:p>
          <a:p>
            <a:pPr marL="342900" indent="-342900">
              <a:buAutoNum type="alphaUcParenBoth"/>
            </a:pPr>
            <a:endParaRPr lang="en-US" dirty="0" smtClean="0"/>
          </a:p>
          <a:p>
            <a:pPr marL="342900" indent="-342900">
              <a:buAutoNum type="alphaUcParenBoth"/>
            </a:pPr>
            <a:r>
              <a:rPr lang="en-US" dirty="0" smtClean="0"/>
              <a:t>Chronic obstructive pulmonary disease</a:t>
            </a:r>
          </a:p>
          <a:p>
            <a:pPr marL="342900" indent="-342900">
              <a:buAutoNum type="alphaUcParenBoth"/>
            </a:pPr>
            <a:endParaRPr lang="en-US" dirty="0" smtClean="0"/>
          </a:p>
          <a:p>
            <a:r>
              <a:rPr lang="en-US" dirty="0" err="1" smtClean="0"/>
              <a:t>Munshi</a:t>
            </a:r>
            <a:r>
              <a:rPr lang="en-US" dirty="0" smtClean="0"/>
              <a:t> R, et al. J Med </a:t>
            </a:r>
            <a:r>
              <a:rPr lang="en-US" dirty="0" err="1" smtClean="0"/>
              <a:t>Virol</a:t>
            </a:r>
            <a:r>
              <a:rPr lang="en-US" dirty="0" smtClean="0"/>
              <a:t>. 2021 Feb;93(2):733-740.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https://c19vitamind.com/</a:t>
            </a:r>
            <a:endParaRPr lang="en-US" dirty="0"/>
          </a:p>
        </p:txBody>
      </p:sp>
      <p:pic>
        <p:nvPicPr>
          <p:cNvPr id="4" name="Content Placeholder 3" descr="C:\Users\User\Downloads\dsummary (1)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72481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B. Scatter plot showing the distribution of effects reported in serum level analysis (sufficiency) studies</a:t>
            </a:r>
            <a:endParaRPr lang="en-US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58281"/>
            <a:ext cx="8229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B. Scatter plot showing the distribution of effects reported in serum level analysis (sufficiency) studies and treatment studies</a:t>
            </a:r>
            <a:endParaRPr lang="en-US" sz="2800" dirty="0"/>
          </a:p>
        </p:txBody>
      </p:sp>
      <p:pic>
        <p:nvPicPr>
          <p:cNvPr id="4" name="Content Placeholder 3" descr="C:\Users\User\Downloads\dsplevels (1)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224625"/>
            <a:ext cx="8229600" cy="181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377</TotalTime>
  <Words>471</Words>
  <Application>Microsoft Office PowerPoint</Application>
  <PresentationFormat>On-screen Show (4:3)</PresentationFormat>
  <Paragraphs>66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Flow</vt:lpstr>
      <vt:lpstr>Epidemiology of Vitamin D Deficiency and COVID-19</vt:lpstr>
      <vt:lpstr>Introduction</vt:lpstr>
      <vt:lpstr>SARS-CoV-2 positivity rates and circulating 25(OH)D levels in the total population, U.S.</vt:lpstr>
      <vt:lpstr>Effects of Race and Latitude on SARS-CoV-2 Positivity vs. 25(OH)D</vt:lpstr>
      <vt:lpstr>Effect of Vitamin D Status and COVID-19 Incidence from Observational Studies</vt:lpstr>
      <vt:lpstr>Forest Plot Showing Pooled Summary for the Proportion of Comorbidities and Risk of COVID-19</vt:lpstr>
      <vt:lpstr>https://c19vitamind.com/</vt:lpstr>
      <vt:lpstr>B. Scatter plot showing the distribution of effects reported in serum level analysis (sufficiency) studies</vt:lpstr>
      <vt:lpstr>B. Scatter plot showing the distribution of effects reported in serum level analysis (sufficiency) studies and treatment studies</vt:lpstr>
      <vt:lpstr>Conclusion</vt:lpstr>
      <vt:lpstr>Roadblocks to Acceptance of Vitamin D re COVID-19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59</cp:revision>
  <dcterms:created xsi:type="dcterms:W3CDTF">2021-06-15T16:44:48Z</dcterms:created>
  <dcterms:modified xsi:type="dcterms:W3CDTF">2021-06-26T19:42:31Z</dcterms:modified>
</cp:coreProperties>
</file>